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61" r:id="rId2"/>
    <p:sldId id="257" r:id="rId3"/>
    <p:sldId id="258" r:id="rId4"/>
    <p:sldId id="259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-6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562988-330F-A54D-AE4C-5D8022028315}" type="datetimeFigureOut">
              <a:rPr lang="ru-RU" smtClean="0"/>
              <a:t>28.12.21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2721DD-CACA-A946-A4B1-CD42C0277A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6998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Google Shape;72;g3606f1c2d_30:notes"/>
          <p:cNvSpPr>
            <a:spLocks noGrp="1" noRot="1" noChangeAspect="1" noTextEdi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18434" name="Google Shape;73;g3606f1c2d_30:notes"/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>
            <a:lvl1pPr>
              <a:defRPr kumimoji="1"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1pPr>
            <a:lvl2pPr>
              <a:defRPr kumimoji="1"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2pPr>
            <a:lvl3pPr>
              <a:defRPr kumimoji="1"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3pPr>
            <a:lvl4pPr>
              <a:defRPr kumimoji="1"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4pPr>
            <a:lvl5pPr>
              <a:defRPr kumimoji="1"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kumimoji="1"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kumimoji="1"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kumimoji="1"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kumimoji="1"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9pPr>
          </a:lstStyle>
          <a:p>
            <a:pPr marL="0" indent="0" eaLnBrk="1" hangingPunct="1"/>
            <a:endParaRPr kumimoji="0" lang="ru-RU" sz="11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C0541-867F-4541-83B0-E53E160B7C42}" type="datetimeFigureOut">
              <a:rPr lang="ru-RU" smtClean="0"/>
              <a:t>28.12.21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89B8F-5111-3C40-9108-196728B51B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6618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C0541-867F-4541-83B0-E53E160B7C42}" type="datetimeFigureOut">
              <a:rPr lang="ru-RU" smtClean="0"/>
              <a:t>28.12.21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89B8F-5111-3C40-9108-196728B51B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7041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C0541-867F-4541-83B0-E53E160B7C42}" type="datetimeFigureOut">
              <a:rPr lang="ru-RU" smtClean="0"/>
              <a:t>28.12.21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89B8F-5111-3C40-9108-196728B51B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78928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 + 2 columns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6"/>
          <p:cNvSpPr txBox="1">
            <a:spLocks noGrp="1"/>
          </p:cNvSpPr>
          <p:nvPr>
            <p:ph type="title"/>
          </p:nvPr>
        </p:nvSpPr>
        <p:spPr>
          <a:xfrm>
            <a:off x="786150" y="410826"/>
            <a:ext cx="7571700" cy="9369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body" idx="1"/>
          </p:nvPr>
        </p:nvSpPr>
        <p:spPr>
          <a:xfrm>
            <a:off x="786137" y="1600200"/>
            <a:ext cx="3675300" cy="49677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marL="457200" lvl="0" indent="-393700">
              <a:spcBef>
                <a:spcPts val="600"/>
              </a:spcBef>
              <a:spcAft>
                <a:spcPts val="0"/>
              </a:spcAft>
              <a:buSzPts val="2600"/>
              <a:buChar char="◎"/>
              <a:defRPr sz="2600"/>
            </a:lvl1pPr>
            <a:lvl2pPr marL="914400" lvl="1" indent="-393700">
              <a:spcBef>
                <a:spcPts val="0"/>
              </a:spcBef>
              <a:spcAft>
                <a:spcPts val="0"/>
              </a:spcAft>
              <a:buSzPts val="2600"/>
              <a:buChar char="○"/>
              <a:defRPr sz="2600"/>
            </a:lvl2pPr>
            <a:lvl3pPr marL="1371600" lvl="2" indent="-393700">
              <a:spcBef>
                <a:spcPts val="0"/>
              </a:spcBef>
              <a:spcAft>
                <a:spcPts val="0"/>
              </a:spcAft>
              <a:buSzPts val="2600"/>
              <a:buChar char="◉"/>
              <a:defRPr sz="2600"/>
            </a:lvl3pPr>
            <a:lvl4pPr marL="1828800" lvl="3" indent="-393700">
              <a:spcBef>
                <a:spcPts val="0"/>
              </a:spcBef>
              <a:spcAft>
                <a:spcPts val="0"/>
              </a:spcAft>
              <a:buSzPts val="2600"/>
              <a:buChar char="●"/>
              <a:defRPr sz="2600"/>
            </a:lvl4pPr>
            <a:lvl5pPr marL="2286000" lvl="4" indent="-393700">
              <a:spcBef>
                <a:spcPts val="0"/>
              </a:spcBef>
              <a:spcAft>
                <a:spcPts val="0"/>
              </a:spcAft>
              <a:buSzPts val="2600"/>
              <a:buChar char="○"/>
              <a:defRPr sz="2600"/>
            </a:lvl5pPr>
            <a:lvl6pPr marL="2743200" lvl="5" indent="-393700">
              <a:spcBef>
                <a:spcPts val="0"/>
              </a:spcBef>
              <a:spcAft>
                <a:spcPts val="0"/>
              </a:spcAft>
              <a:buSzPts val="2600"/>
              <a:buChar char="■"/>
              <a:defRPr sz="2600"/>
            </a:lvl6pPr>
            <a:lvl7pPr marL="3200400" lvl="6" indent="-393700">
              <a:spcBef>
                <a:spcPts val="0"/>
              </a:spcBef>
              <a:spcAft>
                <a:spcPts val="0"/>
              </a:spcAft>
              <a:buSzPts val="2600"/>
              <a:buChar char="●"/>
              <a:defRPr sz="2600"/>
            </a:lvl7pPr>
            <a:lvl8pPr marL="3657600" lvl="7" indent="-393700">
              <a:spcBef>
                <a:spcPts val="0"/>
              </a:spcBef>
              <a:spcAft>
                <a:spcPts val="0"/>
              </a:spcAft>
              <a:buSzPts val="2600"/>
              <a:buChar char="○"/>
              <a:defRPr sz="2600"/>
            </a:lvl8pPr>
            <a:lvl9pPr marL="4114800" lvl="8" indent="-393700">
              <a:spcBef>
                <a:spcPts val="0"/>
              </a:spcBef>
              <a:spcAft>
                <a:spcPts val="0"/>
              </a:spcAft>
              <a:buSzPts val="2600"/>
              <a:buChar char="■"/>
              <a:defRPr sz="2600"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body" idx="2"/>
          </p:nvPr>
        </p:nvSpPr>
        <p:spPr>
          <a:xfrm>
            <a:off x="4682659" y="1600200"/>
            <a:ext cx="3675300" cy="49677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marL="457200" lvl="0" indent="-393700">
              <a:spcBef>
                <a:spcPts val="600"/>
              </a:spcBef>
              <a:spcAft>
                <a:spcPts val="0"/>
              </a:spcAft>
              <a:buSzPts val="2600"/>
              <a:buChar char="◎"/>
              <a:defRPr sz="2600"/>
            </a:lvl1pPr>
            <a:lvl2pPr marL="914400" lvl="1" indent="-393700">
              <a:spcBef>
                <a:spcPts val="0"/>
              </a:spcBef>
              <a:spcAft>
                <a:spcPts val="0"/>
              </a:spcAft>
              <a:buSzPts val="2600"/>
              <a:buChar char="○"/>
              <a:defRPr sz="2600"/>
            </a:lvl2pPr>
            <a:lvl3pPr marL="1371600" lvl="2" indent="-393700">
              <a:spcBef>
                <a:spcPts val="0"/>
              </a:spcBef>
              <a:spcAft>
                <a:spcPts val="0"/>
              </a:spcAft>
              <a:buSzPts val="2600"/>
              <a:buChar char="◉"/>
              <a:defRPr sz="2600"/>
            </a:lvl3pPr>
            <a:lvl4pPr marL="1828800" lvl="3" indent="-393700">
              <a:spcBef>
                <a:spcPts val="0"/>
              </a:spcBef>
              <a:spcAft>
                <a:spcPts val="0"/>
              </a:spcAft>
              <a:buSzPts val="2600"/>
              <a:buChar char="●"/>
              <a:defRPr sz="2600"/>
            </a:lvl4pPr>
            <a:lvl5pPr marL="2286000" lvl="4" indent="-393700">
              <a:spcBef>
                <a:spcPts val="0"/>
              </a:spcBef>
              <a:spcAft>
                <a:spcPts val="0"/>
              </a:spcAft>
              <a:buSzPts val="2600"/>
              <a:buChar char="○"/>
              <a:defRPr sz="2600"/>
            </a:lvl5pPr>
            <a:lvl6pPr marL="2743200" lvl="5" indent="-393700">
              <a:spcBef>
                <a:spcPts val="0"/>
              </a:spcBef>
              <a:spcAft>
                <a:spcPts val="0"/>
              </a:spcAft>
              <a:buSzPts val="2600"/>
              <a:buChar char="■"/>
              <a:defRPr sz="2600"/>
            </a:lvl6pPr>
            <a:lvl7pPr marL="3200400" lvl="6" indent="-393700">
              <a:spcBef>
                <a:spcPts val="0"/>
              </a:spcBef>
              <a:spcAft>
                <a:spcPts val="0"/>
              </a:spcAft>
              <a:buSzPts val="2600"/>
              <a:buChar char="●"/>
              <a:defRPr sz="2600"/>
            </a:lvl7pPr>
            <a:lvl8pPr marL="3657600" lvl="7" indent="-393700">
              <a:spcBef>
                <a:spcPts val="0"/>
              </a:spcBef>
              <a:spcAft>
                <a:spcPts val="0"/>
              </a:spcAft>
              <a:buSzPts val="2600"/>
              <a:buChar char="○"/>
              <a:defRPr sz="2600"/>
            </a:lvl8pPr>
            <a:lvl9pPr marL="4114800" lvl="8" indent="-393700">
              <a:spcBef>
                <a:spcPts val="0"/>
              </a:spcBef>
              <a:spcAft>
                <a:spcPts val="0"/>
              </a:spcAft>
              <a:buSzPts val="2600"/>
              <a:buChar char="■"/>
              <a:defRPr sz="2600"/>
            </a:lvl9pPr>
          </a:lstStyle>
          <a:p>
            <a:endParaRPr/>
          </a:p>
        </p:txBody>
      </p:sp>
      <p:sp>
        <p:nvSpPr>
          <p:cNvPr id="5" name="Google Shape;48;p6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buClr>
                <a:srgbClr val="000000"/>
              </a:buClr>
              <a:buFont typeface="Arial" charset="0"/>
              <a:buNone/>
              <a:defRPr kumimoji="0" sz="1300" smtClean="0">
                <a:solidFill>
                  <a:srgbClr val="0091EA"/>
                </a:solidFill>
                <a:latin typeface="Source Sans Pro" charset="0"/>
                <a:ea typeface="Arial" charset="0"/>
                <a:cs typeface="Arial" charset="0"/>
                <a:sym typeface="Source Sans Pro" charset="0"/>
              </a:defRPr>
            </a:lvl1pPr>
            <a:lvl2pPr marL="742950" indent="-285750">
              <a:defRPr kumimoji="1"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2pPr>
            <a:lvl3pPr marL="1143000" indent="-228600">
              <a:defRPr kumimoji="1"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3pPr>
            <a:lvl4pPr marL="1600200" indent="-228600">
              <a:defRPr kumimoji="1"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4pPr>
            <a:lvl5pPr marL="2057400" indent="-228600">
              <a:defRPr kumimoji="1"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9pPr>
          </a:lstStyle>
          <a:p>
            <a:pPr>
              <a:defRPr/>
            </a:pPr>
            <a:fld id="{A03763C9-3393-C641-9B0D-EAFE5DA25B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4203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C0541-867F-4541-83B0-E53E160B7C42}" type="datetimeFigureOut">
              <a:rPr lang="ru-RU" smtClean="0"/>
              <a:t>28.12.21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89B8F-5111-3C40-9108-196728B51B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2248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C0541-867F-4541-83B0-E53E160B7C42}" type="datetimeFigureOut">
              <a:rPr lang="ru-RU" smtClean="0"/>
              <a:t>28.12.21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89B8F-5111-3C40-9108-196728B51B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8764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C0541-867F-4541-83B0-E53E160B7C42}" type="datetimeFigureOut">
              <a:rPr lang="ru-RU" smtClean="0"/>
              <a:t>28.12.21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89B8F-5111-3C40-9108-196728B51B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8944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C0541-867F-4541-83B0-E53E160B7C42}" type="datetimeFigureOut">
              <a:rPr lang="ru-RU" smtClean="0"/>
              <a:t>28.12.21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89B8F-5111-3C40-9108-196728B51B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8437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C0541-867F-4541-83B0-E53E160B7C42}" type="datetimeFigureOut">
              <a:rPr lang="ru-RU" smtClean="0"/>
              <a:t>28.12.21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89B8F-5111-3C40-9108-196728B51B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3189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C0541-867F-4541-83B0-E53E160B7C42}" type="datetimeFigureOut">
              <a:rPr lang="ru-RU" smtClean="0"/>
              <a:t>28.12.21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89B8F-5111-3C40-9108-196728B51B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8415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C0541-867F-4541-83B0-E53E160B7C42}" type="datetimeFigureOut">
              <a:rPr lang="ru-RU" smtClean="0"/>
              <a:t>28.12.21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89B8F-5111-3C40-9108-196728B51B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329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C0541-867F-4541-83B0-E53E160B7C42}" type="datetimeFigureOut">
              <a:rPr lang="ru-RU" smtClean="0"/>
              <a:t>28.12.21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89B8F-5111-3C40-9108-196728B51B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4723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C0541-867F-4541-83B0-E53E160B7C42}" type="datetimeFigureOut">
              <a:rPr lang="ru-RU" smtClean="0"/>
              <a:t>28.12.21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89B8F-5111-3C40-9108-196728B51B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837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Google Shape;79;p13"/>
          <p:cNvSpPr>
            <a:spLocks noGrp="1"/>
          </p:cNvSpPr>
          <p:nvPr>
            <p:ph type="sldNum" sz="quarter" idx="10"/>
          </p:nvPr>
        </p:nvSpPr>
        <p:spPr bwMode="auto">
          <a:xfrm>
            <a:off x="4343400" y="1039813"/>
            <a:ext cx="482600" cy="441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1pPr>
            <a:lvl2pPr marL="742950" indent="-285750">
              <a:defRPr kumimoji="1"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2pPr>
            <a:lvl3pPr marL="1143000" indent="-228600">
              <a:defRPr kumimoji="1"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3pPr>
            <a:lvl4pPr marL="1600200" indent="-228600">
              <a:defRPr kumimoji="1"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4pPr>
            <a:lvl5pPr marL="2057400" indent="-228600">
              <a:defRPr kumimoji="1"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9pPr>
          </a:lstStyle>
          <a:p>
            <a:fld id="{300DE3EF-19B5-B34C-8DA1-5DF151D3ADE1}" type="slidenum">
              <a:rPr kumimoji="0" lang="ru-RU" sz="1300">
                <a:solidFill>
                  <a:srgbClr val="0091EA"/>
                </a:solidFill>
                <a:latin typeface="Source Sans Pro" charset="0"/>
                <a:sym typeface="Source Sans Pro" charset="0"/>
              </a:rPr>
              <a:pPr/>
              <a:t>1</a:t>
            </a:fld>
            <a:endParaRPr kumimoji="0" lang="ru-RU" sz="1300">
              <a:solidFill>
                <a:srgbClr val="0091EA"/>
              </a:solidFill>
              <a:latin typeface="Source Sans Pro" charset="0"/>
              <a:sym typeface="Source Sans Pro" charset="0"/>
            </a:endParaRPr>
          </a:p>
        </p:txBody>
      </p:sp>
      <p:sp>
        <p:nvSpPr>
          <p:cNvPr id="17410" name="Google Shape;70;p12"/>
          <p:cNvSpPr txBox="1">
            <a:spLocks/>
          </p:cNvSpPr>
          <p:nvPr/>
        </p:nvSpPr>
        <p:spPr bwMode="auto">
          <a:xfrm>
            <a:off x="228144" y="2455685"/>
            <a:ext cx="8450263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/>
          <a:lstStyle>
            <a:lvl1pPr>
              <a:defRPr kumimoji="1"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1pPr>
            <a:lvl2pPr marL="742950" indent="-285750">
              <a:defRPr kumimoji="1"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2pPr>
            <a:lvl3pPr marL="1143000" indent="-228600">
              <a:defRPr kumimoji="1"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3pPr>
            <a:lvl4pPr marL="1600200" indent="-228600">
              <a:defRPr kumimoji="1"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4pPr>
            <a:lvl5pPr marL="2057400" indent="-228600">
              <a:defRPr kumimoji="1"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9pPr>
          </a:lstStyle>
          <a:p>
            <a:pPr algn="ctr" eaLnBrk="1" hangingPunct="1">
              <a:buClr>
                <a:srgbClr val="0091EA"/>
              </a:buClr>
              <a:buFont typeface="Roboto Slab" charset="0"/>
              <a:buNone/>
            </a:pPr>
            <a:r>
              <a:rPr kumimoji="0" lang="ru-RU" sz="3200" b="1" dirty="0" smtClean="0">
                <a:solidFill>
                  <a:srgbClr val="000090"/>
                </a:solidFill>
                <a:latin typeface="Times New Roman" charset="0"/>
                <a:cs typeface="Times New Roman" charset="0"/>
                <a:sym typeface="Roboto Slab" charset="0"/>
              </a:rPr>
              <a:t>ПРИЕМЫ И МЕТОДЫ ПОВЫШЕНИЯ МОТИВАЦИИ У ДЕТЕЙ С ОСОБЕННОСТЯМИ В РАЗВИТИИ</a:t>
            </a:r>
            <a:endParaRPr kumimoji="0" lang="ru-RU" sz="3200" b="1" dirty="0">
              <a:solidFill>
                <a:srgbClr val="000090"/>
              </a:solidFill>
              <a:latin typeface="Times New Roman" charset="0"/>
              <a:cs typeface="Times New Roman" charset="0"/>
              <a:sym typeface="Roboto Slab" charset="0"/>
            </a:endParaRPr>
          </a:p>
        </p:txBody>
      </p:sp>
      <p:pic>
        <p:nvPicPr>
          <p:cNvPr id="17411" name="Рисунок 7" descr="Logo_no_lette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" y="152400"/>
            <a:ext cx="939800" cy="80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Прямоугольник 1"/>
          <p:cNvSpPr>
            <a:spLocks noChangeArrowheads="1"/>
          </p:cNvSpPr>
          <p:nvPr/>
        </p:nvSpPr>
        <p:spPr bwMode="auto">
          <a:xfrm>
            <a:off x="0" y="179388"/>
            <a:ext cx="4183063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kumimoji="0" lang="ru-RU" sz="1100" b="1">
                <a:solidFill>
                  <a:schemeClr val="tx1"/>
                </a:solidFill>
                <a:latin typeface="Times New Roman" charset="0"/>
                <a:cs typeface="Times New Roman" charset="0"/>
                <a:sym typeface="Roboto Slab" charset="0"/>
              </a:rPr>
              <a:t>Министерство образования и науки </a:t>
            </a:r>
          </a:p>
          <a:p>
            <a:pPr algn="ctr" eaLnBrk="1" hangingPunct="1"/>
            <a:r>
              <a:rPr kumimoji="0" lang="ru-RU" sz="1100" b="1">
                <a:solidFill>
                  <a:schemeClr val="tx1"/>
                </a:solidFill>
                <a:latin typeface="Times New Roman" charset="0"/>
                <a:cs typeface="Times New Roman" charset="0"/>
                <a:sym typeface="Roboto Slab" charset="0"/>
              </a:rPr>
              <a:t>Республики Алтай</a:t>
            </a:r>
            <a:endParaRPr lang="ru-RU" sz="1100" b="1">
              <a:solidFill>
                <a:schemeClr val="tx1"/>
              </a:solidFill>
              <a:cs typeface="Times New Roman" charset="0"/>
            </a:endParaRPr>
          </a:p>
        </p:txBody>
      </p:sp>
      <p:pic>
        <p:nvPicPr>
          <p:cNvPr id="17413" name="Изображение 1" descr="эмблема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4588" y="223838"/>
            <a:ext cx="104298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4" name="TextBox 3"/>
          <p:cNvSpPr txBox="1">
            <a:spLocks noChangeArrowheads="1"/>
          </p:cNvSpPr>
          <p:nvPr/>
        </p:nvSpPr>
        <p:spPr bwMode="auto">
          <a:xfrm>
            <a:off x="5778500" y="179388"/>
            <a:ext cx="3144838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1pPr>
            <a:lvl2pPr marL="742950" indent="-285750">
              <a:defRPr kumimoji="1"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2pPr>
            <a:lvl3pPr marL="1143000" indent="-228600">
              <a:defRPr kumimoji="1"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3pPr>
            <a:lvl4pPr marL="1600200" indent="-228600">
              <a:defRPr kumimoji="1"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4pPr>
            <a:lvl5pPr marL="2057400" indent="-228600">
              <a:defRPr kumimoji="1"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9pPr>
          </a:lstStyle>
          <a:p>
            <a:pPr algn="ctr" eaLnBrk="1" hangingPunct="1"/>
            <a:r>
              <a:rPr lang="ru-RU" sz="1100" b="1">
                <a:latin typeface="Times New Roman" charset="0"/>
                <a:cs typeface="Times New Roman" charset="0"/>
              </a:rPr>
              <a:t>БУ РА «Центр психолого-медико-социального</a:t>
            </a:r>
          </a:p>
          <a:p>
            <a:pPr algn="ctr" eaLnBrk="1" hangingPunct="1"/>
            <a:r>
              <a:rPr lang="ru-RU" sz="1100" b="1">
                <a:latin typeface="Times New Roman" charset="0"/>
                <a:cs typeface="Times New Roman" charset="0"/>
              </a:rPr>
              <a:t> сопровождения»</a:t>
            </a:r>
          </a:p>
        </p:txBody>
      </p:sp>
      <p:sp>
        <p:nvSpPr>
          <p:cNvPr id="17415" name="TextBox 1"/>
          <p:cNvSpPr txBox="1">
            <a:spLocks noChangeArrowheads="1"/>
          </p:cNvSpPr>
          <p:nvPr/>
        </p:nvSpPr>
        <p:spPr bwMode="auto">
          <a:xfrm>
            <a:off x="5245100" y="5562600"/>
            <a:ext cx="3678238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1pPr>
            <a:lvl2pPr marL="742950" indent="-285750">
              <a:defRPr kumimoji="1"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2pPr>
            <a:lvl3pPr marL="1143000" indent="-228600">
              <a:defRPr kumimoji="1"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3pPr>
            <a:lvl4pPr marL="1600200" indent="-228600">
              <a:defRPr kumimoji="1"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4pPr>
            <a:lvl5pPr marL="2057400" indent="-228600">
              <a:defRPr kumimoji="1"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rgbClr val="000000"/>
                </a:solidFill>
                <a:latin typeface="Arial" charset="0"/>
                <a:ea typeface="Arial" charset="0"/>
                <a:sym typeface="Arial" charset="0"/>
              </a:defRPr>
            </a:lvl9pPr>
          </a:lstStyle>
          <a:p>
            <a:pPr algn="r" eaLnBrk="1" hangingPunct="1"/>
            <a:r>
              <a:rPr lang="ru-RU" sz="1200" b="1" dirty="0" smtClean="0">
                <a:solidFill>
                  <a:srgbClr val="003366"/>
                </a:solidFill>
                <a:latin typeface="Times New Roman" charset="0"/>
                <a:cs typeface="Times New Roman" charset="0"/>
              </a:rPr>
              <a:t>Казазаева Надежда Михайловна,</a:t>
            </a:r>
            <a:endParaRPr lang="ru-RU" sz="1200" b="1" dirty="0">
              <a:solidFill>
                <a:srgbClr val="003366"/>
              </a:solidFill>
              <a:latin typeface="Times New Roman" charset="0"/>
              <a:cs typeface="Times New Roman" charset="0"/>
            </a:endParaRPr>
          </a:p>
          <a:p>
            <a:pPr algn="r" eaLnBrk="1" hangingPunct="1"/>
            <a:r>
              <a:rPr lang="ru-RU" sz="1200" dirty="0" smtClean="0">
                <a:solidFill>
                  <a:srgbClr val="003366"/>
                </a:solidFill>
                <a:latin typeface="Times New Roman" charset="0"/>
                <a:cs typeface="Times New Roman" charset="0"/>
              </a:rPr>
              <a:t>руководитель отдела диагностики и консультирования  </a:t>
            </a:r>
            <a:endParaRPr lang="ru-RU" sz="1200" dirty="0">
              <a:solidFill>
                <a:srgbClr val="003366"/>
              </a:solidFill>
              <a:latin typeface="Times New Roman" charset="0"/>
              <a:cs typeface="Times New Roman" charset="0"/>
            </a:endParaRPr>
          </a:p>
          <a:p>
            <a:pPr algn="r" eaLnBrk="1" hangingPunct="1"/>
            <a:r>
              <a:rPr lang="ru-RU" sz="1200" dirty="0">
                <a:solidFill>
                  <a:srgbClr val="003366"/>
                </a:solidFill>
                <a:latin typeface="Times New Roman" charset="0"/>
                <a:cs typeface="Times New Roman" charset="0"/>
              </a:rPr>
              <a:t>БУ РА «Центр психолого-медико-социального сопровождения»</a:t>
            </a:r>
          </a:p>
          <a:p>
            <a:pPr algn="r" eaLnBrk="1" hangingPunct="1"/>
            <a:endParaRPr lang="ru-RU" sz="1800" dirty="0">
              <a:solidFill>
                <a:srgbClr val="003366"/>
              </a:solidFill>
              <a:latin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2064967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Условия успеха формирования учебной мотивации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Гуманное отношение к детям</a:t>
            </a:r>
          </a:p>
          <a:p>
            <a:r>
              <a:rPr lang="ru-RU" dirty="0" smtClean="0"/>
              <a:t>Обогащение мышления эмоциями и чувствами</a:t>
            </a:r>
          </a:p>
          <a:p>
            <a:r>
              <a:rPr lang="ru-RU" dirty="0" smtClean="0"/>
              <a:t>Воспитание ответственного отношения к учебе</a:t>
            </a:r>
          </a:p>
          <a:p>
            <a:r>
              <a:rPr lang="ru-RU" dirty="0" smtClean="0"/>
              <a:t>Стимулирование любознательности, познавательных интересов </a:t>
            </a:r>
          </a:p>
          <a:p>
            <a:r>
              <a:rPr lang="ru-RU" dirty="0" smtClean="0"/>
              <a:t>Формирование правильной оценки своих возможностей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238275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Виды источников повышения учебной мотивации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ru-RU" dirty="0" smtClean="0"/>
              <a:t>Внутренние источники</a:t>
            </a:r>
          </a:p>
          <a:p>
            <a:pPr>
              <a:buFontTx/>
              <a:buChar char="-"/>
            </a:pPr>
            <a:r>
              <a:rPr lang="ru-RU" dirty="0" smtClean="0"/>
              <a:t>Внешние источники</a:t>
            </a:r>
          </a:p>
          <a:p>
            <a:pPr>
              <a:buFontTx/>
              <a:buChar char="-"/>
            </a:pPr>
            <a:r>
              <a:rPr lang="ru-RU" dirty="0" smtClean="0"/>
              <a:t>Личные источники</a:t>
            </a:r>
          </a:p>
          <a:p>
            <a:pPr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9149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230443" y="25443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Реакции детей с отсутствием учебной мотивации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Обезличивание деятельности</a:t>
            </a:r>
          </a:p>
          <a:p>
            <a:r>
              <a:rPr lang="ru-RU" dirty="0" smtClean="0"/>
              <a:t>Отчуждение деятельности</a:t>
            </a:r>
          </a:p>
          <a:p>
            <a:r>
              <a:rPr lang="ru-RU" dirty="0" smtClean="0"/>
              <a:t>Отторжение всего того, что связано с этой деятельностью</a:t>
            </a:r>
          </a:p>
          <a:p>
            <a:r>
              <a:rPr lang="ru-RU" dirty="0" smtClean="0"/>
              <a:t>Снижение значимости деятельности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1512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необходимо для формирования мотивации к учебе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Наблюдение за учащимися, которые показали, что </a:t>
            </a:r>
            <a:r>
              <a:rPr lang="ru-RU" dirty="0" smtClean="0"/>
              <a:t>они </a:t>
            </a:r>
            <a:r>
              <a:rPr lang="ru-RU" dirty="0" smtClean="0"/>
              <a:t>безразлично относятся к своим достижениям и неудачам. Не проявляют интерес к наглядным и ярким картинкам, оцениванию своей деятельности</a:t>
            </a:r>
          </a:p>
          <a:p>
            <a:r>
              <a:rPr lang="ru-RU" dirty="0" smtClean="0"/>
              <a:t>Консультации психолога, дефектолога, получение результатов обследования, рекомендации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7876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0" y="237295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dirty="0" smtClean="0"/>
              <a:t>Как работать с детьми на уроках?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Использовать любую возможность, чтобы на уроке каждый ребенок получил поддержку словом, взглядом, прикосновением</a:t>
            </a:r>
          </a:p>
          <a:p>
            <a:r>
              <a:rPr lang="ru-RU" dirty="0" smtClean="0"/>
              <a:t>Использовать создание игровых ситуаций</a:t>
            </a:r>
          </a:p>
          <a:p>
            <a:r>
              <a:rPr lang="ru-RU" dirty="0" smtClean="0"/>
              <a:t>Создавать для каждого ребенка ситуацию успеха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5218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Внимание! Очень важно!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Похвалите ребенка с утра, и как можно раньше. Это аванс на весь долгий и трудный день!</a:t>
            </a:r>
          </a:p>
          <a:p>
            <a:pPr marL="0" indent="0">
              <a:buNone/>
            </a:pPr>
            <a:r>
              <a:rPr lang="ru-RU" dirty="0" smtClean="0"/>
              <a:t>-Ты этого хочешь!</a:t>
            </a:r>
          </a:p>
          <a:p>
            <a:pPr marL="0" indent="0">
              <a:buNone/>
            </a:pPr>
            <a:r>
              <a:rPr lang="ru-RU" dirty="0" smtClean="0"/>
              <a:t>-Ты этого можешь!</a:t>
            </a:r>
          </a:p>
          <a:p>
            <a:pPr marL="0" indent="0">
              <a:buNone/>
            </a:pPr>
            <a:r>
              <a:rPr lang="ru-RU" dirty="0" smtClean="0"/>
              <a:t>-Ты сильнее, умнее, смелее!</a:t>
            </a:r>
          </a:p>
          <a:p>
            <a:pPr marL="0" indent="0">
              <a:buNone/>
            </a:pPr>
            <a:r>
              <a:rPr lang="ru-RU" dirty="0" smtClean="0"/>
              <a:t>-</a:t>
            </a:r>
            <a:r>
              <a:rPr lang="ru-RU" dirty="0"/>
              <a:t>Т</a:t>
            </a:r>
            <a:r>
              <a:rPr lang="ru-RU" dirty="0" smtClean="0"/>
              <a:t>ы лучше, чем кажешься!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376468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2776</TotalTime>
  <Words>240</Words>
  <Application>Microsoft Macintosh PowerPoint</Application>
  <PresentationFormat>Экран (4:3)</PresentationFormat>
  <Paragraphs>37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Условия успеха формирования учебной мотивации</vt:lpstr>
      <vt:lpstr>Виды источников повышения учебной мотивации</vt:lpstr>
      <vt:lpstr>Реакции детей с отсутствием учебной мотивации</vt:lpstr>
      <vt:lpstr>Что необходимо для формирования мотивации к учебе</vt:lpstr>
      <vt:lpstr>Как работать с детьми на уроках?</vt:lpstr>
      <vt:lpstr>Внимание! Очень важно!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Актуальность медиации в сфере образования</dc:title>
  <dc:creator>user</dc:creator>
  <cp:lastModifiedBy>user</cp:lastModifiedBy>
  <cp:revision>19</cp:revision>
  <dcterms:created xsi:type="dcterms:W3CDTF">2021-12-21T09:56:27Z</dcterms:created>
  <dcterms:modified xsi:type="dcterms:W3CDTF">2021-12-28T03:57:55Z</dcterms:modified>
</cp:coreProperties>
</file>